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8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5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B0912-2994-40C6-8E65-9543ABFC45A7}" type="datetimeFigureOut">
              <a:rPr lang="en-US"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CFAEB-2A12-4BFB-B327-7EAFB6E9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5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CFAEB-2A12-4BFB-B327-7EAFB6E9CF3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CFAEB-2A12-4BFB-B327-7EAFB6E9CF3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6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0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67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2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56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9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4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7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3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1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FA7AC5-6045-4418-8E60-F48788734473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Information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Technological Security Implementation and Privacy Protection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r>
              <a:rPr lang="en-US" dirty="0"/>
              <a:t> </a:t>
            </a:r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Risk to information, systems, facilities, personnel, reputation</a:t>
            </a:r>
          </a:p>
          <a:p>
            <a:r>
              <a:rPr lang="en-US" dirty="0" smtClean="0"/>
              <a:t>Determine Probability of Occurrence</a:t>
            </a:r>
          </a:p>
          <a:p>
            <a:r>
              <a:rPr lang="en-US" dirty="0" smtClean="0"/>
              <a:t>Determine Impact on Confidentiality, Integrity, and Availability</a:t>
            </a:r>
          </a:p>
          <a:p>
            <a:r>
              <a:rPr lang="en-US" dirty="0" smtClean="0"/>
              <a:t>Accept Risk or Mitigate Risk</a:t>
            </a:r>
          </a:p>
          <a:p>
            <a:r>
              <a:rPr lang="en-US" dirty="0" smtClean="0"/>
              <a:t>Document and Reevaluate</a:t>
            </a:r>
          </a:p>
        </p:txBody>
      </p:sp>
    </p:spTree>
    <p:extLst>
      <p:ext uri="{BB962C8B-B14F-4D97-AF65-F5344CB8AC3E}">
        <p14:creationId xmlns:p14="http://schemas.microsoft.com/office/powerpoint/2010/main" val="265983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occurrence with potential security impact is an incident</a:t>
            </a:r>
          </a:p>
          <a:p>
            <a:pPr lvl="1"/>
            <a:r>
              <a:rPr lang="en-US" dirty="0" smtClean="0"/>
              <a:t>Malware infection, unauthorized access, data breach, and many more</a:t>
            </a:r>
          </a:p>
          <a:p>
            <a:r>
              <a:rPr lang="en-US" dirty="0" smtClean="0"/>
              <a:t>Incident management plan required</a:t>
            </a:r>
          </a:p>
          <a:p>
            <a:r>
              <a:rPr lang="en-US" dirty="0" smtClean="0"/>
              <a:t>From HIPAA: </a:t>
            </a:r>
            <a:r>
              <a:rPr lang="en-US" dirty="0"/>
              <a:t>Breach means the acquisition, access, use, or disclosure of protected health information in a manner...which compromises the security or privacy of the protected health information.</a:t>
            </a:r>
          </a:p>
          <a:p>
            <a:r>
              <a:rPr lang="en-US" dirty="0" smtClean="0"/>
              <a:t>Breach disclosure laws vary from state to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1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and Access Management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Documented methodology for managing access</a:t>
            </a:r>
          </a:p>
          <a:p>
            <a:pPr lvl="1"/>
            <a:r>
              <a:rPr lang="en-US" dirty="0" smtClean="0"/>
              <a:t>Provisioning, altering, revoking, and reviewing access</a:t>
            </a:r>
          </a:p>
          <a:p>
            <a:pPr lvl="1"/>
            <a:r>
              <a:rPr lang="en-US" dirty="0" smtClean="0"/>
              <a:t>Unique identifiers = usernames</a:t>
            </a:r>
          </a:p>
          <a:p>
            <a:r>
              <a:rPr lang="en-US" dirty="0" smtClean="0"/>
              <a:t>Role-based access control</a:t>
            </a:r>
          </a:p>
          <a:p>
            <a:pPr lvl="1"/>
            <a:r>
              <a:rPr lang="en-US" dirty="0" smtClean="0"/>
              <a:t>Users or systems given access based on role in an organization</a:t>
            </a:r>
          </a:p>
          <a:p>
            <a:pPr lvl="1"/>
            <a:r>
              <a:rPr lang="en-US" dirty="0" smtClean="0"/>
              <a:t>Doctors have access to more health information than administrative assistants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4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 and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levels and types of logging</a:t>
            </a:r>
          </a:p>
          <a:p>
            <a:r>
              <a:rPr lang="en-US" dirty="0" smtClean="0"/>
              <a:t>Recording activities, particularly security events</a:t>
            </a:r>
          </a:p>
          <a:p>
            <a:r>
              <a:rPr lang="en-US" dirty="0" smtClean="0"/>
              <a:t>Monitoring logs</a:t>
            </a:r>
          </a:p>
          <a:p>
            <a:r>
              <a:rPr lang="en-US" dirty="0" smtClean="0"/>
              <a:t>Identifying areas of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8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Security Technology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4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Mechanisms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</a:p>
          <a:p>
            <a:r>
              <a:rPr lang="en-US" dirty="0" smtClean="0"/>
              <a:t>Single-use tokens</a:t>
            </a:r>
          </a:p>
          <a:p>
            <a:r>
              <a:rPr lang="en-US" dirty="0" smtClean="0"/>
              <a:t>Certificates</a:t>
            </a:r>
          </a:p>
          <a:p>
            <a:r>
              <a:rPr lang="en-US" dirty="0" smtClean="0"/>
              <a:t>Biometric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63" y="2182567"/>
            <a:ext cx="6918961" cy="4093064"/>
          </a:xfrm>
        </p:spPr>
      </p:pic>
    </p:spTree>
    <p:extLst>
      <p:ext uri="{BB962C8B-B14F-4D97-AF65-F5344CB8AC3E}">
        <p14:creationId xmlns:p14="http://schemas.microsoft.com/office/powerpoint/2010/main" val="2684625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Multi-Factor Authentication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" b="3085"/>
          <a:stretch>
            <a:fillRect/>
          </a:stretch>
        </p:blipFill>
        <p:spPr>
          <a:xfrm>
            <a:off x="7073901" y="188697"/>
            <a:ext cx="4635500" cy="6459518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 of multiple authentication mechanisms to establish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76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44739" y="2512994"/>
            <a:ext cx="4895055" cy="3124201"/>
          </a:xfrm>
        </p:spPr>
        <p:txBody>
          <a:bodyPr/>
          <a:lstStyle/>
          <a:p>
            <a:r>
              <a:rPr lang="en-US" dirty="0" smtClean="0"/>
              <a:t>Obfuscation of information</a:t>
            </a:r>
          </a:p>
          <a:p>
            <a:pPr lvl="1"/>
            <a:r>
              <a:rPr lang="en-US" dirty="0" smtClean="0"/>
              <a:t>Data appears completely random while encrypted</a:t>
            </a:r>
          </a:p>
          <a:p>
            <a:pPr lvl="1"/>
            <a:r>
              <a:rPr lang="en-US" dirty="0" smtClean="0"/>
              <a:t>Many different types and implementation matters</a:t>
            </a:r>
          </a:p>
          <a:p>
            <a:r>
              <a:rPr lang="en-US" dirty="0" smtClean="0"/>
              <a:t>Common Uses</a:t>
            </a:r>
          </a:p>
          <a:p>
            <a:pPr lvl="1"/>
            <a:r>
              <a:rPr lang="en-US" dirty="0" smtClean="0"/>
              <a:t>Securing websites through SSL/TLS: any website beginning in “https://”</a:t>
            </a:r>
          </a:p>
          <a:p>
            <a:pPr lvl="1"/>
            <a:r>
              <a:rPr lang="en-US" dirty="0" smtClean="0"/>
              <a:t>Whole-Disk Encryption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540" y="3885396"/>
            <a:ext cx="5246127" cy="379395"/>
          </a:xfrm>
        </p:spPr>
      </p:pic>
    </p:spTree>
    <p:extLst>
      <p:ext uri="{BB962C8B-B14F-4D97-AF65-F5344CB8AC3E}">
        <p14:creationId xmlns:p14="http://schemas.microsoft.com/office/powerpoint/2010/main" val="80398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Attacks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3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Any type of malicious program</a:t>
            </a:r>
          </a:p>
          <a:p>
            <a:pPr lvl="1"/>
            <a:r>
              <a:rPr lang="en-US" dirty="0" smtClean="0"/>
              <a:t>Viruses, Trojans, Adware, Spyware, and more</a:t>
            </a:r>
          </a:p>
          <a:p>
            <a:r>
              <a:rPr lang="en-US" dirty="0" smtClean="0"/>
              <a:t>No anti-virus program is 100% effective</a:t>
            </a:r>
          </a:p>
          <a:p>
            <a:r>
              <a:rPr lang="en-US" dirty="0" smtClean="0"/>
              <a:t>Malware is no longer destructive for the fun of it</a:t>
            </a:r>
          </a:p>
          <a:p>
            <a:pPr lvl="1"/>
            <a:r>
              <a:rPr lang="en-US" dirty="0" smtClean="0"/>
              <a:t>Malware used for profit and data theft</a:t>
            </a:r>
          </a:p>
          <a:p>
            <a:pPr lvl="1"/>
            <a:r>
              <a:rPr lang="en-US" dirty="0" smtClean="0"/>
              <a:t>Extensive organized crime involvement</a:t>
            </a:r>
          </a:p>
          <a:p>
            <a:r>
              <a:rPr lang="en-US" dirty="0" smtClean="0"/>
              <a:t>According to the 2013 Verizon Data Breach Investigations Report, malware was involved in 40% of data breaches in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575515"/>
            <a:ext cx="10018712" cy="321568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rbel"/>
              </a:rPr>
              <a:t>Security Theory</a:t>
            </a:r>
          </a:p>
          <a:p>
            <a:r>
              <a:rPr lang="en-US" dirty="0">
                <a:solidFill>
                  <a:srgbClr val="000000"/>
                </a:solidFill>
                <a:latin typeface="Corbel"/>
              </a:rPr>
              <a:t>Administrative Security</a:t>
            </a:r>
          </a:p>
          <a:p>
            <a:r>
              <a:rPr lang="en-US" dirty="0">
                <a:solidFill>
                  <a:srgbClr val="000000"/>
                </a:solidFill>
                <a:latin typeface="Corbel"/>
              </a:rPr>
              <a:t>Basic </a:t>
            </a:r>
            <a:r>
              <a:rPr lang="en-US" dirty="0" smtClean="0">
                <a:solidFill>
                  <a:srgbClr val="000000"/>
                </a:solidFill>
                <a:latin typeface="Corbel"/>
              </a:rPr>
              <a:t>Security Technologies</a:t>
            </a:r>
            <a:endParaRPr lang="en-US" dirty="0">
              <a:solidFill>
                <a:srgbClr val="000000"/>
              </a:solidFill>
              <a:latin typeface="Corbel"/>
            </a:endParaRPr>
          </a:p>
          <a:p>
            <a:r>
              <a:rPr lang="en-US" dirty="0">
                <a:solidFill>
                  <a:srgbClr val="000000"/>
                </a:solidFill>
                <a:latin typeface="Corbel"/>
              </a:rPr>
              <a:t>Potential Attacks</a:t>
            </a:r>
          </a:p>
          <a:p>
            <a:r>
              <a:rPr lang="en-US" dirty="0">
                <a:solidFill>
                  <a:srgbClr val="000000"/>
                </a:solidFill>
                <a:latin typeface="Corbel"/>
              </a:rPr>
              <a:t>HIPAA Security Rule Overview</a:t>
            </a:r>
          </a:p>
          <a:p>
            <a:r>
              <a:rPr lang="en-US" dirty="0">
                <a:solidFill>
                  <a:srgbClr val="000000"/>
                </a:solidFill>
                <a:latin typeface="Corbel"/>
              </a:rPr>
              <a:t>Challenges of a Changing World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rbel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59254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3" y="2666999"/>
            <a:ext cx="4179888" cy="3390900"/>
          </a:xfrm>
        </p:spPr>
        <p:txBody>
          <a:bodyPr/>
          <a:lstStyle/>
          <a:p>
            <a:r>
              <a:rPr lang="en-US" dirty="0" smtClean="0"/>
              <a:t>Convincing a person within an organization to take a certain action</a:t>
            </a:r>
          </a:p>
          <a:p>
            <a:pPr lvl="1"/>
            <a:r>
              <a:rPr lang="en-US" dirty="0" smtClean="0"/>
              <a:t>Reveal private information</a:t>
            </a:r>
          </a:p>
          <a:p>
            <a:pPr lvl="1"/>
            <a:r>
              <a:rPr lang="en-US" dirty="0" smtClean="0"/>
              <a:t>Click a link</a:t>
            </a:r>
          </a:p>
          <a:p>
            <a:r>
              <a:rPr lang="en-US" dirty="0" smtClean="0"/>
              <a:t>People are wired to help each other</a:t>
            </a:r>
          </a:p>
          <a:p>
            <a:r>
              <a:rPr lang="en-US" dirty="0" smtClean="0"/>
              <a:t>Phishing and Spear-Phishing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42" b="25085"/>
          <a:stretch/>
        </p:blipFill>
        <p:spPr>
          <a:xfrm>
            <a:off x="5428539" y="2286000"/>
            <a:ext cx="6592422" cy="3962399"/>
          </a:xfrm>
        </p:spPr>
      </p:pic>
    </p:spTree>
    <p:extLst>
      <p:ext uri="{BB962C8B-B14F-4D97-AF65-F5344CB8AC3E}">
        <p14:creationId xmlns:p14="http://schemas.microsoft.com/office/powerpoint/2010/main" val="290645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of Media and 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method of transporting information represents risk</a:t>
            </a:r>
          </a:p>
          <a:p>
            <a:r>
              <a:rPr lang="en-US" dirty="0" smtClean="0"/>
              <a:t>Mobile Devices (Smartphones, Tablets, Laptops)</a:t>
            </a:r>
          </a:p>
          <a:p>
            <a:pPr lvl="1"/>
            <a:r>
              <a:rPr lang="en-US" dirty="0" smtClean="0"/>
              <a:t>Access to organization’s network</a:t>
            </a:r>
          </a:p>
          <a:p>
            <a:pPr lvl="1"/>
            <a:r>
              <a:rPr lang="en-US" dirty="0" smtClean="0"/>
              <a:t>Contain sensitive information</a:t>
            </a:r>
          </a:p>
          <a:p>
            <a:pPr lvl="1"/>
            <a:r>
              <a:rPr lang="en-US" dirty="0" smtClean="0"/>
              <a:t>Convenient but dangerous</a:t>
            </a:r>
          </a:p>
          <a:p>
            <a:r>
              <a:rPr lang="en-US" dirty="0" smtClean="0"/>
              <a:t>Media (CDs, DVDs, USB Flash Drives, etc.)</a:t>
            </a:r>
          </a:p>
          <a:p>
            <a:pPr lvl="1"/>
            <a:r>
              <a:rPr lang="en-US" dirty="0" smtClean="0"/>
              <a:t>All types of information can be carelessly stored on media</a:t>
            </a:r>
          </a:p>
          <a:p>
            <a:pPr lvl="1"/>
            <a:r>
              <a:rPr lang="en-US" dirty="0" smtClean="0"/>
              <a:t>Easy to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1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Security Rule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2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Safeguards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ctr"/>
            <a:r>
              <a:rPr lang="en-US" dirty="0"/>
              <a:t>Access establishment and modification process</a:t>
            </a:r>
          </a:p>
          <a:p>
            <a:pPr lvl="1" fontAlgn="ctr"/>
            <a:r>
              <a:rPr lang="en-US" dirty="0"/>
              <a:t>Process for establishing, documenting, modifying, and reviewing access</a:t>
            </a:r>
          </a:p>
          <a:p>
            <a:pPr fontAlgn="ctr"/>
            <a:r>
              <a:rPr lang="en-US" dirty="0"/>
              <a:t>Security Awareness and Training Program</a:t>
            </a:r>
          </a:p>
          <a:p>
            <a:pPr fontAlgn="ctr"/>
            <a:r>
              <a:rPr lang="en-US" dirty="0"/>
              <a:t>Protection from Malicious software</a:t>
            </a:r>
          </a:p>
          <a:p>
            <a:pPr fontAlgn="ctr"/>
            <a:r>
              <a:rPr lang="en-US" dirty="0"/>
              <a:t>Log-in monitoring -- reporting discrepancies</a:t>
            </a:r>
          </a:p>
          <a:p>
            <a:pPr fontAlgn="ctr"/>
            <a:r>
              <a:rPr lang="en-US" dirty="0"/>
              <a:t>Password management policy</a:t>
            </a:r>
          </a:p>
          <a:p>
            <a:pPr lvl="1" fontAlgn="ctr"/>
            <a:r>
              <a:rPr lang="en-US" dirty="0"/>
              <a:t>Setting, changing passwords and password requirements</a:t>
            </a:r>
          </a:p>
          <a:p>
            <a:pPr fontAlgn="ctr"/>
            <a:r>
              <a:rPr lang="en-US" dirty="0"/>
              <a:t>Security Incident Management </a:t>
            </a:r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59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Data backup</a:t>
            </a:r>
          </a:p>
          <a:p>
            <a:pPr fontAlgn="ctr"/>
            <a:r>
              <a:rPr lang="en-US" dirty="0"/>
              <a:t>Disaster recovery</a:t>
            </a:r>
          </a:p>
          <a:p>
            <a:pPr fontAlgn="ctr"/>
            <a:r>
              <a:rPr lang="en-US" dirty="0"/>
              <a:t>Emergency mode </a:t>
            </a:r>
            <a:r>
              <a:rPr lang="en-US" dirty="0" smtClean="0"/>
              <a:t>operation</a:t>
            </a:r>
          </a:p>
          <a:p>
            <a:pPr lvl="1" fontAlgn="ctr"/>
            <a:r>
              <a:rPr lang="en-US" dirty="0" smtClean="0"/>
              <a:t>Procedure </a:t>
            </a:r>
            <a:r>
              <a:rPr lang="en-US" dirty="0"/>
              <a:t>for continuous operation despite adverse conditions</a:t>
            </a:r>
          </a:p>
          <a:p>
            <a:pPr fontAlgn="ctr"/>
            <a:r>
              <a:rPr lang="en-US" dirty="0"/>
              <a:t>Testing and evaluating plan</a:t>
            </a:r>
          </a:p>
          <a:p>
            <a:pPr fontAlgn="ctr"/>
            <a:r>
              <a:rPr lang="en-US" dirty="0"/>
              <a:t>Determine criticality of systems for contingency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Safeguards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dirty="0"/>
              <a:t>Access </a:t>
            </a:r>
            <a:r>
              <a:rPr lang="en-US" dirty="0" smtClean="0"/>
              <a:t>Control and Emergency </a:t>
            </a:r>
            <a:r>
              <a:rPr lang="en-US" dirty="0"/>
              <a:t>Access Procedure</a:t>
            </a:r>
          </a:p>
          <a:p>
            <a:pPr fontAlgn="ctr"/>
            <a:r>
              <a:rPr lang="en-US" dirty="0"/>
              <a:t>Automatic Logoff</a:t>
            </a:r>
          </a:p>
          <a:p>
            <a:pPr fontAlgn="ctr"/>
            <a:r>
              <a:rPr lang="en-US" dirty="0"/>
              <a:t>Encryption/Decryption of </a:t>
            </a:r>
            <a:r>
              <a:rPr lang="en-US" dirty="0" err="1"/>
              <a:t>ePHI</a:t>
            </a:r>
            <a:endParaRPr lang="en-US" dirty="0"/>
          </a:p>
          <a:p>
            <a:pPr fontAlgn="ctr"/>
            <a:r>
              <a:rPr lang="en-US" dirty="0"/>
              <a:t>Audit Controls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ctr"/>
            <a:r>
              <a:rPr lang="en-US" dirty="0"/>
              <a:t>Integrity Controls</a:t>
            </a:r>
          </a:p>
          <a:p>
            <a:pPr lvl="1" fontAlgn="ctr"/>
            <a:r>
              <a:rPr lang="en-US" dirty="0"/>
              <a:t>Method of authenticating information</a:t>
            </a:r>
          </a:p>
          <a:p>
            <a:pPr lvl="1" fontAlgn="ctr"/>
            <a:r>
              <a:rPr lang="en-US" dirty="0"/>
              <a:t>Person or entity Authentication</a:t>
            </a:r>
          </a:p>
          <a:p>
            <a:pPr fontAlgn="ctr"/>
            <a:r>
              <a:rPr lang="en-US" dirty="0"/>
              <a:t>Transmission Security Controls</a:t>
            </a:r>
          </a:p>
          <a:p>
            <a:pPr lvl="1" fontAlgn="ctr"/>
            <a:r>
              <a:rPr lang="en-US" dirty="0"/>
              <a:t>Integrity Controls</a:t>
            </a:r>
          </a:p>
          <a:p>
            <a:pPr lvl="1" fontAlgn="ctr"/>
            <a:r>
              <a:rPr lang="en-US" dirty="0"/>
              <a:t>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12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 Changing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39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Cloud Computing and Cloud Storage</a:t>
            </a:r>
          </a:p>
          <a:p>
            <a:r>
              <a:rPr lang="en-US" sz="2200" dirty="0" smtClean="0"/>
              <a:t>Mobile Malware</a:t>
            </a:r>
          </a:p>
          <a:p>
            <a:r>
              <a:rPr lang="en-US" sz="2200" dirty="0" smtClean="0"/>
              <a:t>Moving Beyond Anti-Virus</a:t>
            </a:r>
          </a:p>
          <a:p>
            <a:r>
              <a:rPr lang="en-US" sz="2200" dirty="0" smtClean="0"/>
              <a:t>Bring Your Own Device</a:t>
            </a:r>
            <a:endParaRPr lang="en-US" sz="2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67" y="2438399"/>
            <a:ext cx="5107459" cy="3543300"/>
          </a:xfrm>
        </p:spPr>
      </p:pic>
    </p:spTree>
    <p:extLst>
      <p:ext uri="{BB962C8B-B14F-4D97-AF65-F5344CB8AC3E}">
        <p14:creationId xmlns:p14="http://schemas.microsoft.com/office/powerpoint/2010/main" val="524697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Christopher J. Morgan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chris@chrismorgan.cc</a:t>
            </a:r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Theory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3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Security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Fluid</a:t>
            </a:r>
          </a:p>
          <a:p>
            <a:r>
              <a:rPr lang="en-US" dirty="0" smtClean="0"/>
              <a:t>Imperfect</a:t>
            </a:r>
          </a:p>
          <a:p>
            <a:r>
              <a:rPr lang="en-US" dirty="0" smtClean="0"/>
              <a:t>Difficult</a:t>
            </a:r>
          </a:p>
          <a:p>
            <a:r>
              <a:rPr lang="en-US" dirty="0" smtClean="0"/>
              <a:t>Tedious</a:t>
            </a:r>
          </a:p>
          <a:p>
            <a:r>
              <a:rPr lang="en-US" dirty="0" smtClean="0"/>
              <a:t>Inconvenient</a:t>
            </a:r>
          </a:p>
        </p:txBody>
      </p:sp>
    </p:spTree>
    <p:extLst>
      <p:ext uri="{BB962C8B-B14F-4D97-AF65-F5344CB8AC3E}">
        <p14:creationId xmlns:p14="http://schemas.microsoft.com/office/powerpoint/2010/main" val="16476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C.I.A. Triad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629312"/>
            <a:ext cx="4105552" cy="31618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Basic Premise of InfoSec</a:t>
            </a:r>
          </a:p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Secret information remains secret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Information is not altered or destroyed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Information is not inaccessible when needed</a:t>
            </a:r>
          </a:p>
        </p:txBody>
      </p:sp>
    </p:spTree>
    <p:extLst>
      <p:ext uri="{BB962C8B-B14F-4D97-AF65-F5344CB8AC3E}">
        <p14:creationId xmlns:p14="http://schemas.microsoft.com/office/powerpoint/2010/main" val="184727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vs.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parts of the cliché, “who are you and what are you doing here?”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Proving Identity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Allowing or Disallowing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5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 and Need-to-Know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tenets of information or system access control</a:t>
            </a:r>
          </a:p>
          <a:p>
            <a:r>
              <a:rPr lang="en-US" dirty="0" smtClean="0"/>
              <a:t>Least Privilege</a:t>
            </a:r>
          </a:p>
          <a:p>
            <a:pPr lvl="1"/>
            <a:r>
              <a:rPr lang="en-US" dirty="0" smtClean="0"/>
              <a:t>Possessing the least amount of access necessary to perform job function</a:t>
            </a:r>
          </a:p>
          <a:p>
            <a:r>
              <a:rPr lang="en-US" dirty="0" smtClean="0"/>
              <a:t>Need-to-Know</a:t>
            </a:r>
          </a:p>
          <a:p>
            <a:pPr lvl="1"/>
            <a:r>
              <a:rPr lang="en-US" dirty="0" smtClean="0"/>
              <a:t>Access to information based only on job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 in Transit</a:t>
            </a:r>
          </a:p>
          <a:p>
            <a:pPr lvl="1"/>
            <a:r>
              <a:rPr lang="en-US" dirty="0" smtClean="0"/>
              <a:t>Information being transmitted between systems</a:t>
            </a:r>
          </a:p>
          <a:p>
            <a:r>
              <a:rPr lang="en-US" dirty="0" smtClean="0"/>
              <a:t>Data at Rest</a:t>
            </a:r>
          </a:p>
          <a:p>
            <a:pPr lvl="1"/>
            <a:r>
              <a:rPr lang="en-US" dirty="0" smtClean="0"/>
              <a:t>Information stored in any location, such as hard drive or flash drive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34" y="2667000"/>
            <a:ext cx="4179531" cy="3124200"/>
          </a:xfrm>
        </p:spPr>
      </p:pic>
    </p:spTree>
    <p:extLst>
      <p:ext uri="{BB962C8B-B14F-4D97-AF65-F5344CB8AC3E}">
        <p14:creationId xmlns:p14="http://schemas.microsoft.com/office/powerpoint/2010/main" val="383175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Functions of Security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78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89</TotalTime>
  <Words>677</Words>
  <Application>Microsoft Office PowerPoint</Application>
  <PresentationFormat>Widescreen</PresentationFormat>
  <Paragraphs>145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Parallax</vt:lpstr>
      <vt:lpstr>Information Security</vt:lpstr>
      <vt:lpstr>Agenda</vt:lpstr>
      <vt:lpstr>Information Security Theory</vt:lpstr>
      <vt:lpstr>Technological Security is…</vt:lpstr>
      <vt:lpstr>C.I.A. Triad</vt:lpstr>
      <vt:lpstr>Authentication vs. Authorization</vt:lpstr>
      <vt:lpstr>Least Privilege and Need-to-Know</vt:lpstr>
      <vt:lpstr>States of Data</vt:lpstr>
      <vt:lpstr>Administrative Functions of Security</vt:lpstr>
      <vt:lpstr>Risk Management Program</vt:lpstr>
      <vt:lpstr>Security Incidents</vt:lpstr>
      <vt:lpstr>Account and Access Management Policies</vt:lpstr>
      <vt:lpstr>Auditing and Logging</vt:lpstr>
      <vt:lpstr>Basics of Security Technology</vt:lpstr>
      <vt:lpstr>Authentication Mechanisms</vt:lpstr>
      <vt:lpstr>Multi-Factor Authentication</vt:lpstr>
      <vt:lpstr>Encryption</vt:lpstr>
      <vt:lpstr>Potential Attacks</vt:lpstr>
      <vt:lpstr>Malware</vt:lpstr>
      <vt:lpstr>Social Engineering</vt:lpstr>
      <vt:lpstr>Vulnerability of Media and Mobile Devices</vt:lpstr>
      <vt:lpstr>HIPAA Security Rule Overview</vt:lpstr>
      <vt:lpstr>Administrative Safeguards</vt:lpstr>
      <vt:lpstr>Contingency Planning</vt:lpstr>
      <vt:lpstr>Technical Safeguards</vt:lpstr>
      <vt:lpstr>Challenges of a Changing World</vt:lpstr>
      <vt:lpstr>Looking Ahead</vt:lpstr>
      <vt:lpstr>Christopher J. Morgan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</dc:title>
  <dc:creator/>
  <cp:lastModifiedBy>Chris Morgan</cp:lastModifiedBy>
  <cp:revision>15</cp:revision>
  <dcterms:created xsi:type="dcterms:W3CDTF">2012-07-27T01:16:44Z</dcterms:created>
  <dcterms:modified xsi:type="dcterms:W3CDTF">2013-07-11T23:35:44Z</dcterms:modified>
</cp:coreProperties>
</file>